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0" r:id="rId3"/>
  </p:sldMasterIdLst>
  <p:notesMasterIdLst>
    <p:notesMasterId r:id="rId5"/>
  </p:notesMasterIdLst>
  <p:sldIdLst>
    <p:sldId id="428" r:id="rId4"/>
    <p:sldId id="505" r:id="rId6"/>
    <p:sldId id="488" r:id="rId7"/>
    <p:sldId id="523" r:id="rId8"/>
    <p:sldId id="524" r:id="rId9"/>
    <p:sldId id="525" r:id="rId10"/>
    <p:sldId id="526" r:id="rId11"/>
    <p:sldId id="527" r:id="rId12"/>
    <p:sldId id="528" r:id="rId13"/>
    <p:sldId id="529" r:id="rId14"/>
    <p:sldId id="535" r:id="rId15"/>
    <p:sldId id="536" r:id="rId16"/>
    <p:sldId id="534" r:id="rId17"/>
    <p:sldId id="530" r:id="rId18"/>
    <p:sldId id="537" r:id="rId19"/>
    <p:sldId id="532" r:id="rId20"/>
    <p:sldId id="533" r:id="rId21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0000"/>
    <a:srgbClr val="B21C17"/>
    <a:srgbClr val="E30110"/>
    <a:srgbClr val="FEFF8C"/>
    <a:srgbClr val="FFFFFF"/>
    <a:srgbClr val="E22329"/>
    <a:srgbClr val="FFFDF7"/>
    <a:srgbClr val="3FA286"/>
    <a:srgbClr val="FDAE24"/>
    <a:srgbClr val="50D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314" autoAdjust="0"/>
  </p:normalViewPr>
  <p:slideViewPr>
    <p:cSldViewPr>
      <p:cViewPr varScale="1">
        <p:scale>
          <a:sx n="77" d="100"/>
          <a:sy n="77" d="100"/>
        </p:scale>
        <p:origin x="-102" y="-1188"/>
      </p:cViewPr>
      <p:guideLst>
        <p:guide orient="horz" pos="1716"/>
        <p:guide pos="29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77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D754-F49E-4351-AAFE-19D83F43501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DDFC-C401-4A6E-BD9A-16D967453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DDFC-C401-4A6E-BD9A-16D967453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DDFC-C401-4A6E-BD9A-16D967453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DDFC-C401-4A6E-BD9A-16D967453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6DDFC-C401-4A6E-BD9A-16D967453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2304"/>
            <a:ext cx="9144000" cy="5165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4988688"/>
            <a:ext cx="9144000" cy="15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609600" y="44981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 smtClean="0">
                <a:solidFill>
                  <a:schemeClr val="accent1"/>
                </a:solidFill>
              </a:rPr>
              <a:t>弄通：既学全学准，又融会贯通</a:t>
            </a:r>
            <a:endParaRPr lang="zh-CN" altLang="en-US" sz="1800" b="0" dirty="0" smtClean="0">
              <a:solidFill>
                <a:schemeClr val="accent1"/>
              </a:solidFill>
            </a:endParaRPr>
          </a:p>
        </p:txBody>
      </p:sp>
      <p:sp>
        <p:nvSpPr>
          <p:cNvPr id="14" name="PA-102259"/>
          <p:cNvSpPr txBox="1"/>
          <p:nvPr userDrawn="1">
            <p:custDataLst>
              <p:tags r:id="rId2"/>
            </p:custDataLst>
          </p:nvPr>
        </p:nvSpPr>
        <p:spPr>
          <a:xfrm>
            <a:off x="6992937" y="49122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gradFill>
                  <a:gsLst>
                    <a:gs pos="0">
                      <a:srgbClr val="EF2D2D"/>
                    </a:gs>
                    <a:gs pos="62000">
                      <a:srgbClr val="D10C18"/>
                    </a:gs>
                    <a:gs pos="100000">
                      <a:srgbClr val="B6041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1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治国理政</a:t>
            </a:r>
            <a:r>
              <a:rPr lang="en-US" altLang="zh-CN" sz="1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1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第三卷</a:t>
            </a:r>
            <a:endParaRPr lang="zh-CN" altLang="en-US" sz="14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五角星 1"/>
          <p:cNvSpPr/>
          <p:nvPr userDrawn="1"/>
        </p:nvSpPr>
        <p:spPr>
          <a:xfrm>
            <a:off x="304800" y="423371"/>
            <a:ext cx="347240" cy="347240"/>
          </a:xfrm>
          <a:prstGeom prst="star5">
            <a:avLst>
              <a:gd name="adj" fmla="val 22113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2400" y="742950"/>
            <a:ext cx="4701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0" y="4988688"/>
            <a:ext cx="9144000" cy="15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609600" y="44981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 smtClean="0">
                <a:solidFill>
                  <a:schemeClr val="accent1"/>
                </a:solidFill>
              </a:rPr>
              <a:t>做实：既见诸行动，又取得实效</a:t>
            </a:r>
            <a:endParaRPr lang="zh-CN" altLang="en-US" sz="1800" b="0" dirty="0" smtClean="0">
              <a:solidFill>
                <a:schemeClr val="accent1"/>
              </a:solidFill>
            </a:endParaRPr>
          </a:p>
        </p:txBody>
      </p:sp>
      <p:sp>
        <p:nvSpPr>
          <p:cNvPr id="14" name="PA-102259"/>
          <p:cNvSpPr txBox="1"/>
          <p:nvPr userDrawn="1">
            <p:custDataLst>
              <p:tags r:id="rId2"/>
            </p:custDataLst>
          </p:nvPr>
        </p:nvSpPr>
        <p:spPr>
          <a:xfrm>
            <a:off x="6992937" y="49122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376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gradFill>
                  <a:gsLst>
                    <a:gs pos="0">
                      <a:srgbClr val="EF2D2D"/>
                    </a:gs>
                    <a:gs pos="62000">
                      <a:srgbClr val="D10C18"/>
                    </a:gs>
                    <a:gs pos="100000">
                      <a:srgbClr val="B6041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zh-CN" altLang="en-US" sz="1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治国理政</a:t>
            </a:r>
            <a:r>
              <a:rPr lang="en-US" altLang="zh-CN" sz="1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  <a:r>
              <a:rPr lang="zh-CN" altLang="en-US" sz="1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第三卷</a:t>
            </a:r>
            <a:endParaRPr lang="zh-CN" altLang="en-US" sz="14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五角星 1"/>
          <p:cNvSpPr/>
          <p:nvPr userDrawn="1"/>
        </p:nvSpPr>
        <p:spPr>
          <a:xfrm>
            <a:off x="304800" y="423371"/>
            <a:ext cx="347240" cy="347240"/>
          </a:xfrm>
          <a:prstGeom prst="star5">
            <a:avLst>
              <a:gd name="adj" fmla="val 22113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2400" y="742950"/>
            <a:ext cx="4701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0" y="4988688"/>
            <a:ext cx="9144000" cy="15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0" y="4988688"/>
            <a:ext cx="9144000" cy="154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447800" y="514350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行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业</a:t>
            </a: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http://www.1ppt.com/hangye/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14.png"/><Relationship Id="rId4" Type="http://schemas.openxmlformats.org/officeDocument/2006/relationships/image" Target="../media/image15.jpeg"/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3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85800" y="1658620"/>
            <a:ext cx="78028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4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北京航空航天大学空间与环境学院</a:t>
            </a:r>
            <a:endParaRPr lang="zh-CN" altLang="en-US" sz="4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4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第四次研究生代表大会</a:t>
            </a:r>
            <a:endParaRPr lang="zh-CN" altLang="en-US" sz="4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6198" y="2880515"/>
            <a:ext cx="1977235" cy="19772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571750"/>
            <a:ext cx="2322777" cy="19325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2470"/>
            <a:ext cx="9144000" cy="189089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784985" y="3181350"/>
            <a:ext cx="557466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67150"/>
            <a:ext cx="1050182" cy="1045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083" y="778193"/>
            <a:ext cx="667385" cy="5480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74415" y="3498850"/>
            <a:ext cx="19964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rgbClr val="E301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 b="1">
                <a:solidFill>
                  <a:srgbClr val="E301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b="1">
                <a:solidFill>
                  <a:srgbClr val="E301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b="1">
                <a:solidFill>
                  <a:srgbClr val="E301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b="1">
                <a:solidFill>
                  <a:srgbClr val="E301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lang="zh-CN" altLang="en-US" b="1">
                <a:solidFill>
                  <a:srgbClr val="E3011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endParaRPr lang="zh-CN" altLang="en-US" b="1">
              <a:solidFill>
                <a:srgbClr val="E3011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" name="图片 19" descr="未标题-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200" y="697230"/>
            <a:ext cx="3404870" cy="710565"/>
          </a:xfrm>
          <a:prstGeom prst="rect">
            <a:avLst/>
          </a:prstGeom>
        </p:spPr>
      </p:pic>
      <p:pic>
        <p:nvPicPr>
          <p:cNvPr id="24" name="图片 23" descr="2中英文-横版"/>
          <p:cNvPicPr>
            <a:picLocks noChangeAspect="1"/>
          </p:cNvPicPr>
          <p:nvPr/>
        </p:nvPicPr>
        <p:blipFill>
          <a:blip r:embed="rId8"/>
          <a:srcRect t="41415" b="35755"/>
          <a:stretch>
            <a:fillRect/>
          </a:stretch>
        </p:blipFill>
        <p:spPr>
          <a:xfrm>
            <a:off x="-457200" y="-19050"/>
            <a:ext cx="347091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191260" y="2343451"/>
            <a:ext cx="678180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审议主席团候选人名单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及情况介绍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910" y="18859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3140" y="12001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八项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18565" y="15367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883" y="122238"/>
            <a:ext cx="667385" cy="548005"/>
          </a:xfrm>
          <a:prstGeom prst="rect">
            <a:avLst/>
          </a:prstGeom>
        </p:spPr>
      </p:pic>
      <p:pic>
        <p:nvPicPr>
          <p:cNvPr id="13" name="图片 12" descr="2中英文-横版"/>
          <p:cNvPicPr>
            <a:picLocks noChangeAspect="1"/>
          </p:cNvPicPr>
          <p:nvPr/>
        </p:nvPicPr>
        <p:blipFill>
          <a:blip r:embed="rId2"/>
          <a:srcRect l="13776" t="41415" r="55159" b="35755"/>
          <a:stretch>
            <a:fillRect/>
          </a:stretch>
        </p:blipFill>
        <p:spPr>
          <a:xfrm>
            <a:off x="7972425" y="0"/>
            <a:ext cx="1078230" cy="79248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-34290" y="737235"/>
            <a:ext cx="921194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3048000" y="2343150"/>
            <a:ext cx="5782945" cy="2261870"/>
          </a:xfrm>
          <a:prstGeom prst="roundRect">
            <a:avLst>
              <a:gd name="adj" fmla="val 6673"/>
            </a:avLst>
          </a:prstGeom>
          <a:noFill/>
          <a:ln>
            <a:solidFill>
              <a:srgbClr val="BA12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indent="0">
              <a:lnSpc>
                <a:spcPct val="110000"/>
              </a:lnSpc>
            </a:pPr>
            <a:r>
              <a:rPr lang="zh-CN"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开展“科研有约”软件沙龙活动、“学在空环，诚信领航”学术知识竞赛活动以及“沙河空间科学前沿讲座”等活动，取得了较好的成果。</a:t>
            </a:r>
            <a:endParaRPr lang="zh-CN" sz="16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10000"/>
              </a:lnSpc>
            </a:pPr>
            <a:r>
              <a:rPr lang="zh-CN"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在宣传工作方面，共制作或参与制作推送 30 篇，公众号关注量增长突破 300 人次。</a:t>
            </a:r>
            <a:endParaRPr lang="zh-CN" sz="16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lnSpc>
                <a:spcPct val="110000"/>
              </a:lnSpc>
            </a:pPr>
            <a:r>
              <a:rPr lang="zh-CN"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在校期间，专业课平均成绩在90分以上，累计志愿时长超过300小时，获得校级优秀团员、学业二等奖学金等奖项。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159125" y="1200150"/>
            <a:ext cx="5560695" cy="782955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王子羽</a:t>
            </a:r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，2021 级硕士生，地球物理学专业。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defTabSz="914400"/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空间与环境学院研究生会学术宣传部部门负责人</a:t>
            </a:r>
            <a:endParaRPr lang="zh-CN" altLang="en-US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 descr="c7c5ca2e849b2fc765a9a8a1f214611"/>
          <p:cNvPicPr>
            <a:picLocks noChangeAspect="1"/>
          </p:cNvPicPr>
          <p:nvPr/>
        </p:nvPicPr>
        <p:blipFill>
          <a:blip r:embed="rId3"/>
          <a:srcRect b="7993"/>
          <a:stretch>
            <a:fillRect/>
          </a:stretch>
        </p:blipFill>
        <p:spPr>
          <a:xfrm>
            <a:off x="0" y="1047750"/>
            <a:ext cx="2895600" cy="397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18565" y="15367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883" y="122238"/>
            <a:ext cx="667385" cy="548005"/>
          </a:xfrm>
          <a:prstGeom prst="rect">
            <a:avLst/>
          </a:prstGeom>
        </p:spPr>
      </p:pic>
      <p:pic>
        <p:nvPicPr>
          <p:cNvPr id="13" name="图片 12" descr="2中英文-横版"/>
          <p:cNvPicPr>
            <a:picLocks noChangeAspect="1"/>
          </p:cNvPicPr>
          <p:nvPr/>
        </p:nvPicPr>
        <p:blipFill>
          <a:blip r:embed="rId2"/>
          <a:srcRect l="13776" t="41415" r="55159" b="35755"/>
          <a:stretch>
            <a:fillRect/>
          </a:stretch>
        </p:blipFill>
        <p:spPr>
          <a:xfrm>
            <a:off x="7972425" y="0"/>
            <a:ext cx="1078230" cy="79248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-34290" y="742950"/>
            <a:ext cx="921194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216910" y="1123950"/>
            <a:ext cx="5697855" cy="739140"/>
            <a:chOff x="1981119" y="3019233"/>
            <a:chExt cx="8067233" cy="819533"/>
          </a:xfrm>
        </p:grpSpPr>
        <p:sp>
          <p:nvSpPr>
            <p:cNvPr id="2" name="圆角矩形 1"/>
            <p:cNvSpPr/>
            <p:nvPr/>
          </p:nvSpPr>
          <p:spPr>
            <a:xfrm>
              <a:off x="2116877" y="3019233"/>
              <a:ext cx="7931475" cy="810515"/>
            </a:xfrm>
            <a:prstGeom prst="roundRect">
              <a:avLst>
                <a:gd name="adj" fmla="val 6673"/>
              </a:avLst>
            </a:prstGeom>
            <a:noFill/>
            <a:ln>
              <a:solidFill>
                <a:srgbClr val="BA121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defTabSz="914400"/>
              <a:endParaRPr lang="zh-CN" altLang="en-US" sz="1200" b="1" dirty="0">
                <a:gradFill>
                  <a:gsLst>
                    <a:gs pos="100000">
                      <a:srgbClr val="BA1219"/>
                    </a:gs>
                    <a:gs pos="16000">
                      <a:srgbClr val="E90000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981119" y="3019233"/>
              <a:ext cx="1620100" cy="819533"/>
            </a:xfrm>
            <a:prstGeom prst="roundRect">
              <a:avLst>
                <a:gd name="adj" fmla="val 6673"/>
              </a:avLst>
            </a:prstGeom>
            <a:gradFill>
              <a:gsLst>
                <a:gs pos="0">
                  <a:srgbClr val="B72021"/>
                </a:gs>
                <a:gs pos="99000">
                  <a:srgbClr val="A71400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defTabSz="914400"/>
              <a:r>
                <a:rPr lang="zh-CN" altLang="en-US" b="1" dirty="0">
                  <a:solidFill>
                    <a:schemeClr val="bg1"/>
                  </a:solidFill>
                  <a:effectLst>
                    <a:outerShdw blurRad="228600" dist="76200" dir="2700000" algn="tl" rotWithShape="0">
                      <a:prstClr val="black">
                        <a:alpha val="13000"/>
                      </a:prstClr>
                    </a:outerShdw>
                  </a:effectLst>
                  <a:cs typeface="+mn-ea"/>
                  <a:sym typeface="+mn-lt"/>
                </a:rPr>
                <a:t>部门内</a:t>
              </a:r>
              <a:endParaRPr lang="zh-CN" altLang="en-US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788326" y="3102917"/>
              <a:ext cx="6158427" cy="61394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参与组织了第四届就业分享交流会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担任线下讲座和高校院所模块主持人；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17545" y="3569970"/>
            <a:ext cx="5698490" cy="967740"/>
            <a:chOff x="1982049" y="3019233"/>
            <a:chExt cx="8066303" cy="819533"/>
          </a:xfrm>
        </p:grpSpPr>
        <p:sp>
          <p:nvSpPr>
            <p:cNvPr id="18" name="圆角矩形 17"/>
            <p:cNvSpPr/>
            <p:nvPr/>
          </p:nvSpPr>
          <p:spPr>
            <a:xfrm>
              <a:off x="2116877" y="3019233"/>
              <a:ext cx="7931475" cy="810515"/>
            </a:xfrm>
            <a:prstGeom prst="roundRect">
              <a:avLst>
                <a:gd name="adj" fmla="val 6673"/>
              </a:avLst>
            </a:prstGeom>
            <a:noFill/>
            <a:ln>
              <a:solidFill>
                <a:srgbClr val="BA121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defTabSz="914400"/>
              <a:endParaRPr lang="zh-CN" altLang="en-US" sz="1200" b="1" dirty="0">
                <a:gradFill>
                  <a:gsLst>
                    <a:gs pos="100000">
                      <a:srgbClr val="BA1219"/>
                    </a:gs>
                    <a:gs pos="16000">
                      <a:srgbClr val="E90000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982049" y="3019233"/>
              <a:ext cx="1617935" cy="819533"/>
            </a:xfrm>
            <a:prstGeom prst="roundRect">
              <a:avLst>
                <a:gd name="adj" fmla="val 6673"/>
              </a:avLst>
            </a:prstGeom>
            <a:gradFill>
              <a:gsLst>
                <a:gs pos="0">
                  <a:srgbClr val="B72021"/>
                </a:gs>
                <a:gs pos="99000">
                  <a:srgbClr val="A71400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defTabSz="914400"/>
              <a:r>
                <a:rPr lang="zh-CN" altLang="en-US" sz="1600" b="1" dirty="0">
                  <a:solidFill>
                    <a:schemeClr val="bg1"/>
                  </a:solidFill>
                  <a:effectLst>
                    <a:outerShdw blurRad="228600" dist="76200" dir="2700000" algn="tl" rotWithShape="0">
                      <a:prstClr val="black">
                        <a:alpha val="13000"/>
                      </a:prstClr>
                    </a:outerShdw>
                  </a:effectLst>
                  <a:cs typeface="+mn-ea"/>
                  <a:sym typeface="+mn-lt"/>
                </a:rPr>
                <a:t>院研会</a:t>
              </a:r>
              <a:endParaRPr lang="zh-CN" altLang="en-US" sz="16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endParaRPr>
            </a:p>
            <a:p>
              <a:pPr algn="ctr" defTabSz="914400"/>
              <a:r>
                <a:rPr lang="zh-CN" altLang="en-US" sz="1600" b="1" dirty="0">
                  <a:solidFill>
                    <a:schemeClr val="bg1"/>
                  </a:solidFill>
                  <a:effectLst>
                    <a:outerShdw blurRad="228600" dist="76200" dir="2700000" algn="tl" rotWithShape="0">
                      <a:prstClr val="black">
                        <a:alpha val="13000"/>
                      </a:prstClr>
                    </a:outerShdw>
                  </a:effectLst>
                  <a:cs typeface="+mn-ea"/>
                  <a:sym typeface="+mn-lt"/>
                </a:rPr>
                <a:t>对外</a:t>
              </a:r>
              <a:endParaRPr lang="zh-CN" altLang="en-US" sz="16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786805" y="3035168"/>
              <a:ext cx="6158427" cy="70337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加入校研会文体部，参与“航篮杯”秋季篮球赛及其他活动；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代表学院参加校研会定期召开的沙河校区八院联席会，对接本院外部各项工作。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0" name="图片 19" descr="306d39c76c13914cb757ec3ee42743a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6855"/>
          <a:stretch>
            <a:fillRect/>
          </a:stretch>
        </p:blipFill>
        <p:spPr>
          <a:xfrm>
            <a:off x="732155" y="998220"/>
            <a:ext cx="1798955" cy="223647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217545" y="2266950"/>
            <a:ext cx="5698490" cy="915035"/>
            <a:chOff x="1989426" y="3019233"/>
            <a:chExt cx="7574445" cy="819533"/>
          </a:xfrm>
        </p:grpSpPr>
        <p:sp>
          <p:nvSpPr>
            <p:cNvPr id="24" name="圆角矩形 23"/>
            <p:cNvSpPr/>
            <p:nvPr/>
          </p:nvSpPr>
          <p:spPr>
            <a:xfrm>
              <a:off x="2116877" y="3019233"/>
              <a:ext cx="7446994" cy="810433"/>
            </a:xfrm>
            <a:prstGeom prst="roundRect">
              <a:avLst>
                <a:gd name="adj" fmla="val 6673"/>
              </a:avLst>
            </a:prstGeom>
            <a:noFill/>
            <a:ln>
              <a:solidFill>
                <a:srgbClr val="BA121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defTabSz="914400"/>
              <a:endParaRPr lang="zh-CN" altLang="en-US" sz="1000" b="1" dirty="0">
                <a:gradFill>
                  <a:gsLst>
                    <a:gs pos="100000">
                      <a:srgbClr val="BA1219"/>
                    </a:gs>
                    <a:gs pos="16000">
                      <a:srgbClr val="E90000"/>
                    </a:gs>
                  </a:gsLst>
                  <a:lin ang="54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989426" y="3019233"/>
              <a:ext cx="1521810" cy="819533"/>
            </a:xfrm>
            <a:prstGeom prst="roundRect">
              <a:avLst>
                <a:gd name="adj" fmla="val 6673"/>
              </a:avLst>
            </a:prstGeom>
            <a:gradFill>
              <a:gsLst>
                <a:gs pos="0">
                  <a:srgbClr val="B72021"/>
                </a:gs>
                <a:gs pos="99000">
                  <a:srgbClr val="A71400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defTabSz="914400"/>
              <a:r>
                <a:rPr lang="zh-CN" altLang="en-US" sz="1600" b="1" dirty="0">
                  <a:solidFill>
                    <a:schemeClr val="bg1"/>
                  </a:solidFill>
                  <a:effectLst>
                    <a:outerShdw blurRad="228600" dist="76200" dir="2700000" algn="tl" rotWithShape="0">
                      <a:prstClr val="black">
                        <a:alpha val="13000"/>
                      </a:prstClr>
                    </a:outerShdw>
                  </a:effectLst>
                  <a:cs typeface="+mn-ea"/>
                  <a:sym typeface="+mn-lt"/>
                </a:rPr>
                <a:t>部门间</a:t>
              </a:r>
              <a:endParaRPr lang="zh-CN" altLang="en-US" sz="16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685953" y="3052788"/>
              <a:ext cx="5863569" cy="7438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协同团队发展，助力其他部门参与了“飞羽行空，吾辈衔环——空小环与你共续峥嵘航路”空环第三届师生羽毛球赛和“学在空环、诚信领航”知识竞赛等活动；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428625" y="3727450"/>
            <a:ext cx="2405380" cy="1037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lnSpc>
                <a:spcPct val="110000"/>
              </a:lnSpc>
            </a:pPr>
            <a:r>
              <a:rPr lang="en-US" altLang="zh-CN" sz="1400" b="0"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en-US" sz="1400" b="0">
                <a:latin typeface="Times New Roman" panose="02020603050405020304" charset="0"/>
                <a:ea typeface="宋体" panose="02010600030101010101" pitchFamily="2" charset="-122"/>
              </a:rPr>
              <a:t>1</a:t>
            </a:r>
            <a:r>
              <a:rPr lang="zh-CN" sz="1400" b="0">
                <a:latin typeface="Times New Roman" panose="02020603050405020304" charset="0"/>
                <a:ea typeface="宋体" panose="02010600030101010101" pitchFamily="2" charset="-122"/>
              </a:rPr>
              <a:t>级硕士在读，空间与环境学院地球物理学专业。专业课均分90+，并获得新生二等奖学金和学业二等奖学金。</a:t>
            </a:r>
            <a:endParaRPr lang="zh-CN" sz="14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57288" y="3266440"/>
            <a:ext cx="94869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ctr">
              <a:lnSpc>
                <a:spcPct val="110000"/>
              </a:lnSpc>
            </a:pP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王思琪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381635" y="3695065"/>
            <a:ext cx="2422525" cy="0"/>
          </a:xfrm>
          <a:prstGeom prst="line">
            <a:avLst/>
          </a:prstGeom>
          <a:ln w="12700">
            <a:solidFill>
              <a:srgbClr val="B21C17"/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18565" y="15367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883" y="122238"/>
            <a:ext cx="667385" cy="548005"/>
          </a:xfrm>
          <a:prstGeom prst="rect">
            <a:avLst/>
          </a:prstGeom>
        </p:spPr>
      </p:pic>
      <p:pic>
        <p:nvPicPr>
          <p:cNvPr id="13" name="图片 12" descr="2中英文-横版"/>
          <p:cNvPicPr>
            <a:picLocks noChangeAspect="1"/>
          </p:cNvPicPr>
          <p:nvPr/>
        </p:nvPicPr>
        <p:blipFill>
          <a:blip r:embed="rId2"/>
          <a:srcRect l="13776" t="41415" r="55159" b="35755"/>
          <a:stretch>
            <a:fillRect/>
          </a:stretch>
        </p:blipFill>
        <p:spPr>
          <a:xfrm>
            <a:off x="7972425" y="0"/>
            <a:ext cx="1078230" cy="79248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-34290" y="742950"/>
            <a:ext cx="921194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3400" y="3466465"/>
            <a:ext cx="2997835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付文鼎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，男，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1999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月生，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23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岁，汉族，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2021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级硕士在读，空间与环境学院地球物理学专业。现任院研会文体部部门负责人。</a:t>
            </a:r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>
                  <a:alpha val="100000"/>
                </a:srgbClr>
              </a:clrFrom>
              <a:clrTo>
                <a:srgbClr val="FDFDFB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95" y="1025525"/>
            <a:ext cx="1706880" cy="239204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038600" y="977900"/>
            <a:ext cx="4883785" cy="1977922"/>
            <a:chOff x="822435" y="1601903"/>
            <a:chExt cx="6506834" cy="3191830"/>
          </a:xfrm>
        </p:grpSpPr>
        <p:sp>
          <p:nvSpPr>
            <p:cNvPr id="7" name="矩形 6"/>
            <p:cNvSpPr/>
            <p:nvPr/>
          </p:nvSpPr>
          <p:spPr>
            <a:xfrm>
              <a:off x="822435" y="1952782"/>
              <a:ext cx="6506834" cy="2840951"/>
            </a:xfrm>
            <a:prstGeom prst="rect">
              <a:avLst/>
            </a:prstGeom>
            <a:noFill/>
            <a:ln>
              <a:solidFill>
                <a:srgbClr val="BA121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25300" y="2567622"/>
              <a:ext cx="6067868" cy="2084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lvl="0" algn="just">
                <a:lnSpc>
                  <a:spcPct val="120000"/>
                </a:lnSpc>
                <a:buClrTx/>
                <a:buSzTx/>
                <a:buFontTx/>
              </a:pP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综合排名专业第一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；</a:t>
              </a:r>
              <a:endParaRPr lang="zh-CN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just">
                <a:lnSpc>
                  <a:spcPct val="120000"/>
                </a:lnSpc>
                <a:buClrTx/>
                <a:buSzTx/>
                <a:buFontTx/>
              </a:pP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2021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2022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学业奖学金一等奖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；</a:t>
              </a:r>
              <a:endParaRPr lang="zh-CN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just">
                <a:lnSpc>
                  <a:spcPct val="120000"/>
                </a:lnSpc>
                <a:buClrTx/>
                <a:buSzTx/>
                <a:buFontTx/>
              </a:pP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校级三好学生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；</a:t>
              </a:r>
              <a:endParaRPr lang="zh-CN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just">
                <a:lnSpc>
                  <a:spcPct val="120000"/>
                </a:lnSpc>
                <a:buClrTx/>
                <a:buSzTx/>
                <a:buFontTx/>
              </a:pP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SCI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一作文章1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篇、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SCI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合作作者文章1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篇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；</a:t>
              </a:r>
              <a:endParaRPr lang="zh-CN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just">
                <a:lnSpc>
                  <a:spcPct val="120000"/>
                </a:lnSpc>
                <a:buClrTx/>
                <a:buSzTx/>
                <a:buFontTx/>
              </a:pP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2022/2021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地球科学联合学术年会发表报告两篇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。</a:t>
              </a:r>
              <a:endParaRPr lang="zh-CN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143091" y="1601903"/>
              <a:ext cx="3548259" cy="757899"/>
            </a:xfrm>
            <a:prstGeom prst="roundRect">
              <a:avLst>
                <a:gd name="adj" fmla="val 6673"/>
              </a:avLst>
            </a:prstGeom>
            <a:gradFill>
              <a:gsLst>
                <a:gs pos="0">
                  <a:srgbClr val="B72021"/>
                </a:gs>
                <a:gs pos="99000">
                  <a:srgbClr val="A71400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defTabSz="914400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积星尘之微，筑寰宇之广</a:t>
              </a:r>
              <a:endParaRPr lang="zh-CN" altLang="en-US" sz="16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038600" y="3054985"/>
            <a:ext cx="4883785" cy="1732915"/>
            <a:chOff x="822435" y="1601903"/>
            <a:chExt cx="6506834" cy="3191830"/>
          </a:xfrm>
        </p:grpSpPr>
        <p:sp>
          <p:nvSpPr>
            <p:cNvPr id="21" name="矩形 20"/>
            <p:cNvSpPr/>
            <p:nvPr/>
          </p:nvSpPr>
          <p:spPr>
            <a:xfrm>
              <a:off x="822435" y="1952782"/>
              <a:ext cx="6506834" cy="2840951"/>
            </a:xfrm>
            <a:prstGeom prst="rect">
              <a:avLst/>
            </a:prstGeom>
            <a:noFill/>
            <a:ln>
              <a:solidFill>
                <a:srgbClr val="BA121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025300" y="2536042"/>
              <a:ext cx="6067868" cy="19029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编辑推送累计阅读量达</a:t>
              </a:r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2100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余次；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主办</a:t>
              </a:r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“飞羽行空，吾辈衔环”空间与环境学院第三届师生羽毛球赛；</a:t>
              </a:r>
              <a:endPara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协助组织航蓝杯、航羽杯等多项活动。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2143091" y="1601903"/>
              <a:ext cx="3548259" cy="757899"/>
            </a:xfrm>
            <a:prstGeom prst="roundRect">
              <a:avLst>
                <a:gd name="adj" fmla="val 6673"/>
              </a:avLst>
            </a:prstGeom>
            <a:gradFill>
              <a:gsLst>
                <a:gs pos="0">
                  <a:srgbClr val="B72021"/>
                </a:gs>
                <a:gs pos="99000">
                  <a:srgbClr val="A71400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 defTabSz="914400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致知力行，造炬成阳</a:t>
              </a:r>
              <a:endParaRPr lang="zh-CN" altLang="en-US" sz="16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190625" y="2495851"/>
            <a:ext cx="6781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选举研究生会主席团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275" y="20383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2505" y="13525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九项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218565" y="15367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883" y="122238"/>
            <a:ext cx="667385" cy="548005"/>
          </a:xfrm>
          <a:prstGeom prst="rect">
            <a:avLst/>
          </a:prstGeom>
        </p:spPr>
      </p:pic>
      <p:pic>
        <p:nvPicPr>
          <p:cNvPr id="13" name="图片 12" descr="2中英文-横版"/>
          <p:cNvPicPr>
            <a:picLocks noChangeAspect="1"/>
          </p:cNvPicPr>
          <p:nvPr/>
        </p:nvPicPr>
        <p:blipFill>
          <a:blip r:embed="rId2"/>
          <a:srcRect l="13776" t="41415" r="55159" b="35755"/>
          <a:stretch>
            <a:fillRect/>
          </a:stretch>
        </p:blipFill>
        <p:spPr>
          <a:xfrm>
            <a:off x="7972425" y="0"/>
            <a:ext cx="1078230" cy="79248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-34290" y="742950"/>
            <a:ext cx="921194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962775" y="4054475"/>
            <a:ext cx="1101090" cy="4972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zh-CN" sz="2400" b="1">
                <a:latin typeface="仿宋" panose="02010609060101010101" charset="-122"/>
                <a:ea typeface="仿宋" panose="02010609060101010101" charset="-122"/>
                <a:sym typeface="+mn-ea"/>
              </a:rPr>
              <a:t>付文鼎</a:t>
            </a:r>
            <a:endParaRPr lang="zh-CN" sz="24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>
                  <a:alpha val="100000"/>
                </a:srgbClr>
              </a:clrFrom>
              <a:clrTo>
                <a:srgbClr val="FDFDFB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35" y="1504950"/>
            <a:ext cx="1766570" cy="2475865"/>
          </a:xfrm>
          <a:prstGeom prst="rect">
            <a:avLst/>
          </a:prstGeom>
        </p:spPr>
      </p:pic>
      <p:pic>
        <p:nvPicPr>
          <p:cNvPr id="20" name="图片 19" descr="306d39c76c13914cb757ec3ee42743a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6855"/>
          <a:stretch>
            <a:fillRect/>
          </a:stretch>
        </p:blipFill>
        <p:spPr>
          <a:xfrm>
            <a:off x="3672840" y="1744345"/>
            <a:ext cx="1798955" cy="223647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096703" y="4088130"/>
            <a:ext cx="94869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zh-CN" sz="2400" b="1">
                <a:latin typeface="仿宋" panose="02010609060101010101" charset="-122"/>
                <a:ea typeface="仿宋" panose="02010609060101010101" charset="-122"/>
                <a:sym typeface="+mn-ea"/>
              </a:rPr>
              <a:t>王思琪</a:t>
            </a:r>
            <a:endParaRPr lang="zh-CN" sz="2400" b="1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17" name="图片 16" descr="c7c5ca2e849b2fc765a9a8a1f214611"/>
          <p:cNvPicPr>
            <a:picLocks noChangeAspect="1"/>
          </p:cNvPicPr>
          <p:nvPr/>
        </p:nvPicPr>
        <p:blipFill>
          <a:blip r:embed="rId5"/>
          <a:srcRect l="16019" t="-8816" r="13576" b="51484"/>
          <a:stretch>
            <a:fillRect/>
          </a:stretch>
        </p:blipFill>
        <p:spPr>
          <a:xfrm>
            <a:off x="762635" y="1425575"/>
            <a:ext cx="2101850" cy="25552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9518" y="4100195"/>
            <a:ext cx="1101090" cy="4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rtlCol="0" anchor="t">
            <a:spAutoFit/>
          </a:bodyPr>
          <a:p>
            <a:pPr indent="0" algn="ctr">
              <a:lnSpc>
                <a:spcPct val="110000"/>
              </a:lnSpc>
            </a:pPr>
            <a:r>
              <a:rPr lang="zh-CN" sz="2400" b="1">
                <a:ln>
                  <a:noFill/>
                </a:ln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王子羽</a:t>
            </a:r>
            <a:endParaRPr lang="zh-CN" sz="2400" b="1">
              <a:ln>
                <a:noFill/>
              </a:ln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pic>
        <p:nvPicPr>
          <p:cNvPr id="3" name="1679787360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648700" y="4552950"/>
            <a:ext cx="495300" cy="4953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004820" y="1047750"/>
            <a:ext cx="3153410" cy="456565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>
            <a:outerShdw blurRad="635000" dist="177800" dir="5400000" sx="90000" sy="90000" algn="t" rotWithShape="0">
              <a:srgbClr val="11111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0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主席团候选人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名单</a:t>
            </a:r>
            <a:endParaRPr lang="zh-CN" altLang="en-US" sz="20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981710" y="2495550"/>
            <a:ext cx="71805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党委副书记丁永斌老师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讲话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275" y="20383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2505" y="13525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十项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781050" y="2495550"/>
            <a:ext cx="760222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大会闭幕，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合影留念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275" y="20383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2505" y="13525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十一项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190625" y="2495851"/>
            <a:ext cx="6781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全体起立，奏唱国歌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275" y="20383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2505" y="13525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第一项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《中华人民共和国国歌》—齐唱版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465" y="4552950"/>
            <a:ext cx="419735" cy="3994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18565" y="15367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22238"/>
            <a:ext cx="667385" cy="548005"/>
          </a:xfrm>
          <a:prstGeom prst="rect">
            <a:avLst/>
          </a:prstGeom>
        </p:spPr>
      </p:pic>
      <p:pic>
        <p:nvPicPr>
          <p:cNvPr id="13" name="图片 12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0"/>
            <a:ext cx="1078230" cy="7924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96160" y="971550"/>
            <a:ext cx="45720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起来！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不愿做奴隶的人们！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把我们的血肉，筑成我们新的长城！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中华民族到了最危险的时候，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每个人被迫着发出最后的吼声：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起来！起来！起来！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我们万众一心，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冒着敌人的炮火，前进！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冒着敌人的炮火，前进！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前进！前进！进！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34290" y="742950"/>
            <a:ext cx="921194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190625" y="2495851"/>
            <a:ext cx="6781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介绍与会领导与来宾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275" y="20383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2505" y="13525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二项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190625" y="2495851"/>
            <a:ext cx="6781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宣读代表资格审查报告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275" y="20383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2505" y="13525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三项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191260" y="2343451"/>
            <a:ext cx="678180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听取空间与环境学院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研究生会工作报告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910" y="18859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3140" y="12001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四项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190625" y="2495851"/>
            <a:ext cx="6781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审议修订章程报告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275" y="20383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2505" y="13525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五项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781050" y="2495550"/>
            <a:ext cx="760222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审议主席团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选举办法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275" y="20383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2505" y="13525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六项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190625" y="2343451"/>
            <a:ext cx="6781800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审议监票人员名单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宣布计票人名单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8565" y="133350"/>
            <a:ext cx="672655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2000" b="1">
                <a:solidFill>
                  <a:srgbClr val="E2232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北京航空航天大学空间与环境学院第四次研究生代表大会</a:t>
            </a:r>
            <a:endParaRPr lang="zh-CN" altLang="en-US" sz="2000" b="1">
              <a:solidFill>
                <a:srgbClr val="E2232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200275" y="1885950"/>
            <a:ext cx="4743450" cy="3765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532505" y="1200150"/>
            <a:ext cx="2098040" cy="474980"/>
          </a:xfrm>
          <a:prstGeom prst="roundRect">
            <a:avLst>
              <a:gd name="adj" fmla="val 6673"/>
            </a:avLst>
          </a:prstGeom>
          <a:gradFill>
            <a:gsLst>
              <a:gs pos="0">
                <a:srgbClr val="B72021"/>
              </a:gs>
              <a:gs pos="99000">
                <a:srgbClr val="A714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914400"/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大会第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七项</a:t>
            </a:r>
            <a:endParaRPr lang="zh-CN" altLang="en-US" sz="2100" b="1" dirty="0">
              <a:solidFill>
                <a:schemeClr val="bg1"/>
              </a:solidFill>
              <a:effectLst>
                <a:outerShdw blurRad="228600" dist="76200" dir="2700000" algn="tl" rotWithShape="0">
                  <a:prstClr val="black">
                    <a:alpha val="13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028"/>
            <a:ext cx="9144000" cy="17104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73"/>
            <a:ext cx="9144000" cy="1392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" y="101918"/>
            <a:ext cx="667385" cy="548005"/>
          </a:xfrm>
          <a:prstGeom prst="rect">
            <a:avLst/>
          </a:prstGeom>
        </p:spPr>
      </p:pic>
      <p:pic>
        <p:nvPicPr>
          <p:cNvPr id="7" name="图片 6" descr="2中英文-横版"/>
          <p:cNvPicPr>
            <a:picLocks noChangeAspect="1"/>
          </p:cNvPicPr>
          <p:nvPr/>
        </p:nvPicPr>
        <p:blipFill>
          <a:blip r:embed="rId5"/>
          <a:srcRect l="13776" t="41415" r="55159" b="35755"/>
          <a:stretch>
            <a:fillRect/>
          </a:stretch>
        </p:blipFill>
        <p:spPr>
          <a:xfrm>
            <a:off x="7972425" y="-20320"/>
            <a:ext cx="10782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2.8"/>
</p:tagLst>
</file>

<file path=ppt/tags/tag2.xml><?xml version="1.0" encoding="utf-8"?>
<p:tagLst xmlns:p="http://schemas.openxmlformats.org/presentationml/2006/main">
  <p:tag name="PA" val="v5.2.8"/>
</p:tagLst>
</file>

<file path=ppt/tags/tag3.xml><?xml version="1.0" encoding="utf-8"?>
<p:tagLst xmlns:p="http://schemas.openxmlformats.org/presentationml/2006/main">
  <p:tag name="ISPRING_ULTRA_SCORM_COURSE_ID" val="82ADB108-2F67-4B4E-A97E-19ABB6FAC58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JCuo0g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kK6jSA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CQrqNI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JCuo0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JCuo0h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JCuo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JCuo0izv7NQbQAAAHIAAAAcAAAAdW5pdmVyc2FsL2xvY2FsX3NldHRpbmdzLnhtbA3MPQ6DMAxA4Z1TWJ7K0L+NgcDGWFUqPYAVLITk2CixqnJ7sr3h0+vHfxL4cS6bacDn7YHAGm3ZdA34nadrh1CcdCEx5YBqCOPQ9GKR5MPuFRbYhQ7OM6cazi9KVb4zF1Ynr2e4RNuPFu9DcwJ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K6jSIyYS/o+CAAAjyAAACkAAAB1bml2ZXJzYWwvc2tpbl9jdXN0b21pemF0aW9uX3NldHRpbmdzLnhtbLVa627iShL+v0/RYnWks9IqXMwtK4aVL01iDTEc7CQzu1qhBneCFdvNsRtmOOLHPs0+2D7JVrftYBMgdmYWT6JxddVX1XXrCxnEL16ob2LOAu8Pwj0W2pRzL3yOh39CaLBkPoumEY0pj+sHyqMXuuybGT4xQQNqzEnoksjVxWg8bKCR/KB+T+0bfXhra+0W6rVxC/eRgTs6jF0rxrWiw5jRauqD+hFEghvRJQ35adRBvTD6VsAMYxpxM3Tp96FS5M4PFWdwExHXA7542G2LZ59p3Rtt8aB2s9Pr4H1LVRSli/SO0TQa+17vuqc2EW60Ow1lr/VbSktBzU6ned3dN3utjgJvo+suoLTxdRe1e+12y9i3cAukkapqRkvf95TrZlMFbbh/re9HI63XaKBms6m0jX2nq4y0BgJuBTBUpS8cqBiKpnT3qqY2+woa6SNt1N5jA3f1Duq3cLfR2Lc1TWk0Ds49zC7vrgO19HQyd74DeDIEJ0dFbtVPJNdguYkiYHZosPYJpygkAf1UkzkZcpmx6NclW+/+UksTVCZzxp7ZVaQmRCALsOEJrEFdjmRs0q58YeTpyHM/1RYbzll4tWQhB6irkEUB8WvDPye5k86sjCTb0qiK3BNZ0oO6nvyUFUt1QT7Dc0loyYI1CXdj9syuFmT58hyxTeiWMnO1W9PI98IX4G5c93R8UZHvxdzkNCjYh/viKS+2hnjGVJjXxeIpJemTBfUzjQ35qSB3UPm+R45Et17scSmqNsVzSXRNnmkxAH1VPJdlQtBSjFpPPO8LcfqdA7siyr91kd0nOxoVlSTt8qIUW2/WVfNpHbFn4eyi3PuBfpXzGXSf8FlY2BBPKSExQaGwVJRSt8n5G0eM6etxLxkEoAWCm28uKUlCTrW5PrmbqtbX+XhyM5lr5k1tqCdViURZ/trq9r83O13oXKlcSST7Th2Pi1hIgnUa5bAsZzYZzwEQj+cW/uLUhuJ3ZdHJvTM2LVwbpv+pDDCd4YfaUPwuI3o/m2HLmdtj08Bz055bE0f6ZYwdbNSGX9kGrciWIs7Q1qPfEF9RBO3ZiyiKfc+VA6Jle+GGltBnTO5U05rPsO3MTN0xJ1ZtaLMo2v1VIpMNX0HyrEiMXC8mC5+6Ui2kiBxf51co+MdXHnCygHjhVRntM/XRtG7mzmQytufYMjJKbYhDFxkREZqqA81UG88AIyKwjn9MfC6zTyIg1fcrg9yaN7dj+HGEIbfe88qHH/4Ba6YYQjKlYQlBSBw8g6yz7cfJzBA+BIWIoDWJ428scgtJkw9dCWzT0ieQmrqTw3cETIYNgffCJaQOXfISeHfYttUbPNcmXyDHoTYnFYUmn6EkP1cU+optqCFslxCz1AfzRhUVIcowK5CsBpdE5Lu/Q2S5BDnhza3HNjFQhIehTGQ1xleVNdn4t3sIpKmOz1R7AgzOlm/P3paCKZELy1wJXdCGdGyI7Prt3vzHfKSaY2zMId2MyePckV1SKA3IDoWMI+JuSbikaEGXZAOVsIMx13PlmIi8NOH3jfcHIjztP7+krcsy8JdfPmBSoeGdsAz2y6AMtilr/p524bZ0Bh80ROT6WSvKOODDJtg6ttSZOfk5IYq9YOMnXfpnBOrVuKrBeteOH/dX+bD9H4yxkxasmdDRNI9VEsKwEoslBxZPv5KgaY1AXXpYhIYvTqiVAKxJimEx9AMwD+C5giEP4NFqEI9Ys00HNluPdCFOHyWEZa0mUTsdb3FG9Ckc0F9LdUGfGOyXfEq2yUYG1i4Z/jJRzm2VCkuLYzpjMNwCzOckqQDV9wJxhioHe3+HM1ckq0FhPo9s47uyun3vRa4I4OdNQN/uw54iFkiqT+Isr5NF6e8/aEgyxVmid1ptA/FaoKVjlavPH4qYjdWZfjvXVUvH4kQh6tkvLwfVIXwyduz5WNUEApRJQPhyBavwkzjnlcdKTgQGHqmAl07epiRarv777/+UhzmyJ6GilPq3qjhQ/KJr4le8f1qM0/hfJXAcVSuKypeSgumBKhMtf75yTEjQn3JkIcmyFLBAXHGVUg0lkIZRdRxVv72DKrFlUbBNBHvBiiB36uwzND65168N70j0Ao3TYcyvCiQ9L3KTV7bhcMTdcN8LaUXxH16JxOQdczpXDUOe/aFGfW/5kiy/Lhxg0ms+5LPnKnj6rWpBdz6CpK7Hq2PKxS3rWtASkvdDQ9ieXOteCYcLFZ9AD+eF+5mQR8yfiputt1e5wCAu4iCNhzwSR/rsLc8Rr9i3NHbDJ+LHwJYnHbNOwYap2CymkEXaMfdM1I6bx00px4wPzId1QU+mk4Mu0o+ldF2TN795Ba+0N5bDMSsdypl+IB7zW/Q7f8OfIx7z22JNmcC57q1Nx0N50ew6TiNRnl4mdsBDQ9mlUp7srcgjLBiLa9k4N5GUUOQMmEuHcm10vICm5SxoeYPrZywehK/blzshs9jJacfia4fCwCF965fzd8A97tPzyS3nASWYd7V8P1UBKc+pEki+Pjh2RkJFfLemn2pwECHLlej0cQ2lGJ9qwp3JNzTn5NZZPxPtLCcprbksGsh+Ltt5JZWh6OLVVLGk2C8LDepv/DSoX4rQIIU9H8BwEyxohCEHPOhyaYSKxDz7KrsKe5A70iO5M6N5AL4C7BDOSFkl5AiFxJLbqqxakpf8OOwtuefTLc1aVY6Qc87l+Q9iqI7Lya3yMX3i+fROKZWrIO11h1ws9sAc/ayUPJHllRyNVCw6ThaxnP2JbpUtPgcbTyxHWZsW6Z7v0IwfRb1+QhXwnvP+oJ5fZqFHvfmW9ZgGooB39m8O/gdQSwMEFAACAAgAkK6jSCqKN+aHEQAA8GEAABcAAAB1bml2ZXJzYWwvdW5pdmVyc2FsLnBuZ+3d+VeS2f8AcEszJ2eizcwsbZq0xQXUGjMXWmzSkXKd1FLR1GwzNTMUWVKnsUUldcpdmlzaJW3S3MAlJdSgCZXSlAqFEJUQkR0+9J2az4x+5g/4nvNwDni49znPva/73NUf3lzyOrDvm0WrF2lpaX3j7ubqo6WlA9PS0o7T09WkqHZb7tP8mRfvs2+3VhV1DVfzRSdq1/5dWlrVOH1F2ALN969i3QLjtbQWt396zyPH3I7Q0gq74O66yy8xZGIIfuVBpJIsUOajtJzPH9AGteV+tHya9SNk04+uznrL59ssmXgGKf/ouv5F2jL9+Xt0Lnl5KrRTkJWBFJlobZNiSH7uQT2fdujRUcI2JuOX/fUcWml9FaOnNIlP6yE+LlBIpume9vxm8TC7BDFcL5Gyi2Jk3K9XhZ6fp/v3j7c/rF6lLDvkti2bizvMgrpI3qYZS7uuuNw01P4a0qL194/7Nl7REYoneuamWEV1wM2Vtv/MhrTsTNbucxsjP6BB1U3KsPt3YCb7MiNmlXcjPeWEWd0Y72xQIk4fQZss+Gf2+ZRI7b4fTyuVfKwhDFY1p7rnU8Df+FnUV1ha5ZlFjWTMzv8QuRPivcTAVXd2Rr7REliTd2LZnPvNay1n/PwsogdtN0tz1fghxHvpT3Nv9RBCuZezjNMzt+yWNte9fkuNZpfR0lbuv9R355D97Batn6e/3MB7b8ScOunnNm3ZHEfNmG0P0bWE+bkaZM++XpOMNLBZ0AsgAASAABAAAkAACAABIAAEgAAQAAJAAAgAASAABIAAEAACQAAIAAEgAASAABAAAkAACAABIAAEgAAQAAJAAAgAASAABIAAEAACQAAIAAEgAASAABAAAkAACAABIAAEgAAQAAJAAAgAASAABIAAEAACQAAIAAEgAASAABAA4v8RIkXaNvKI5jIo+R/RAs+nqO1ju8MS0+bG0dM9bb8uP+BVwCqb2WEBW3rOh77PbDNeMCeioJ750YNHD85OhcT+e/v+W/I12ObIOXV9dh5MmWc+v2zn3RezylirKTr1Umib1uwq+QucYS7SkdznHuDm35OmKBvtcU5Tz9gpC0221+NFZ/q6/cFRzU1rx/IY3qP/LNDaHqJEzayA5gXLbfs4jSJhHUkZPe0Q06wSbWVxGSrMLUkiWVUMDclHSd6lF5mqJeSNhm7WjU3IJN7oTFa7qck/YynCtflE+SRFVaH+dtdNF84DRjTlnDO1Hu1CYgedgFSzRfAdeGk7K3TqTTyt5CdLo/TDYARy+0kT9QXDkFe9tG04ebupKlZIdeSjJuLgaFHfczBGcOUKnuYiH7/LecwWC7d3Y5c0CTqN4SVKPlYtH6RikGBRYiP10eSpN0yoWkobNAE3M4J/qHovDkAGmqCn/3geSeD8VlqFLDi6t3Zc/sJROE3N//L0c1JkHtO+ykWXtnmHcuNKk9gFHTQzXtz1Ulq9S9PkzN30ZXEQB8bqn8Din0jVjI3ViKEERsfG7pOl4mbxsPwx+d4rH1IIvphBi8EIiwzVjWxpUnG7WuveI4KXT5SqmY/mv1cz6g9KViG8QY3yyUZEZxWyAVmMHEA2xYFHb65/qgcWqfMmTxVlC2rWTiUHzdT08g4R9gS6XG8OB9PvP1uMPRxQw333V4Wpr3cqR4dYOCgmPLz14hoPxNkqm4iJ7mAE6hoz57vF5ifhL3xRTWZOlHbe8h7ZyBMVYj/kTiSl1jP/pDdEuSHhvlZOXgdrUpzO0PuWpTgR7J1drkrW+UXw8HJ4gr+IaVDfWZL51taE4JTR4b3gIvf9iDFT0tn/wbb0XF42GotDru28ya3JqwjhvJMGtI7suH6cfCg7ST7An+iud7D/3K+2m2mLmq08BfG99zAF16mKu1iSLwqTwPDgPJx5l0opZX6VhOK2DbR442NppJHwQbPA/CCmqSWrO6hS7BX2myrZpGbLhgzRvguEpXu3pMLwmMTbXjbwKxlmf1TZU4N/mFE6j4ktbnmAuy9u8QAzBxBbBk34n2oSkL12akfyAC/58Ll+auGXDm7nxRx8vwJaDe3s/n26NjaDKewt5QzwOTVnD4piWyNoobaLEdGQO6RWPBZ7RbqgbyM3vOMhe8qJGoaFnGpsXApjC0JXw2oXXK9Pj8aRVmw4Z2QEphNJ5IG8SO6o49PBhOblziOR07+nNzs7QDnkz2Ph1rEbRCeWOZaZIyW/9kDEBpvmMbnMW8StUVzLfqcgSH1laM1Esm+G/t2rPiBDjyoxqMBX37wxQ8+cp349tY0/7UQVEUscYjjPP98Q8bJlv8r81uDNpy8DmdyrcSUkrJJO8eBUT8e2jqxOdUdvplbx432qy4mGXYUxeg1nC0xKlWF+8IN2mX50fpgPyUXJwFUy2yOQVJGZHx0rPYYC5coeC5RenSz4jDPM2u7MB371TGQ1hKJITI4P+WsaPG6cOPGYMYDanBUja1CCA+FYpSjtJmWtvnnRa9zx4w3jYekr7oQ37TksNHPIU8Y/EF1KWpArIIz0qk/Lb6XjBDUIbGkC1cCmU1xWgHH368hpyFt06LsTmedtlZUE+q07HLvM9QY7Kj3tQJvoQritbduBqWQYicsrzBvtTaWYqj6mP8C29MnTg/kLG4pmZPiZhdGTZOXnKRetm6UkbDWZSuLa4M9RXtlg+b6o4XTVycJUSop+ruznxAbXV7pnGXmHMsAdd9I9sdbOpAr7+SC4OusJtYE4UoHJ2mlLJazvSAyw2tdJ8NQUe3EzS1CJsH//g/P93V2R6vnPX+ad6uu+rjJhFRH7u5vZkfWWA2tObEniBPJ7hzHyiSunGya4OrkiIqjZ3pN///NC9jbomzVTnnoM+JvnWNWYP0k2Fk6XPUmSfTSEo+KEvb6e0RiVEM+cEfBqOb6kGYWQBkddaJWohbgkXlJf+xg2F1fGi8ubtEBjRBKRZk7Yjh4Q2PbzvEkhBHoVo84khOMPwpeGK5HOTJlItiaUQecnr2SNOo/IC/TMF+rmml01mQQZ6bocVmYRhwUYGfcWPLOH3f1IFtP6dPDXus1/BdK11YxVi5mvtFnH2XABRJXsmibLT2Dg7Jko4T1mMoPVC1/cz9/mMlmivpLDJ6lVHblZq7KbrD1ijCnCQjx561u/p7dNWYxOeOLp5BKe1A9211S0A8eoe++uXMWpFnqpxeeDecLHBBqRSXOFLIWttBh5aVySLtc+SWmJ5D+zTiZvyn/4OKK73Sjs8/p3J6VuGMm7EWCrSj2NWgY9uITuOb4PUoBZBo9jaSY+otVZGP7oILkdq+TBwSbYhuHbHF/olsL7mfPo5MPI5FecpCwcgycy9iRZ5AfNKMj0Xl7wHxE6ZUmrVnMcm9PQIZNS+q+ZFcICaJCmPke2brbF8UHVe1IpAb/2qBGDwojMbX+F/a1LuSfxj6u9kFUtu43bVbcgVyaCqgS4ugfW1zXXB8NYbh25Mm/4+xrPDQFTJJqwWLWAc9FVrpMrayY7ZO3tqh19Vp3q/jpgh2mr67pL2eW3nTB8aHntECm07Wex/l9jLGHVq416Pfijlk5jy8Uyh91uVusrW8tduKZMRLhqe/idmuj9zpk64ddsiWqK3iIhmB4oR1qVCAY4dnAkg3cIfLikVaKyEDVYod2pKDPb9d7OE2erbZXKLAPYmPhT4Rv0zDUrN/R7kmIUDN4Jw/YT+tpfts9IVFc/nNgJCSPdQxPs5X9WJ4iQgk5tqQ2tsTqbEROww+U30+oyk7rdu9HqHG5eXgaccAyidAjGZbzwUTsS19wiRkQyGeGUQRcawjKykxdM4FRdoCgSHjBOypIPkFZEMfLe6JnDMazOzW1JrQOih2jrRKfny0oFHy9/e0GkkvOZTjOvwos2lia+r8WDoIqP7EamcrKDpbeRIV8cO7EW2URvMGwd+X2yfTBd/mWHVHTibfY+k9eO32fgAjn6uVLSQTt1TvFSEDsulOtxZkxchLHrFYxuF2LdzaVrErkhuZxtzril9p3iYCO4jx0839JZfdkqPNhWrbJiHccZwLo6X0oD8i0tYS6yD2XPxSS1cv/e7NQGHofuCUULtoueiLZyW5NRWLcE21g3SAGxzITeGUwj0AuQwc2gsC9bKeLpt9f8Q+pzQs+8tl8zpJlSO/Ne9qivFW9jPjnb4PdaFLnF49sjE26hE8LXM2YOopP0C89qwZT6cSmj5qhr+fFNher4HvIi88jv0EWC/fCoeRX9G0AukrcV1RGrvcfieMdfpoklqvO8iNAJR7Y3h9x2SpV1CCI4R+dOdPK6HP9cJeRGiZrdH+iyuUf31WD1j1TJqnP3rc9peoXTzYxId2cVqqJmhvWBt8hcJM/ALk48DCnAuh9QIhZky8YyZDUVAmevMWkGI1kFnr/2u/xfL6GHS3Vy3SFJrEx7a2Ivu0azkUgfiqc5F2meEaKIpJyIwZS+NlKw7Un1kpcWUAR+V3PaIKeke/p4DmJatPiMYnn4YGnVsM3h/HFxa/tv4g/cks8V/bo4LcVTs2U98lU26usd6DeyDeqaWG9TUwarR21WtEiLZdzaLxxcCeok7MeSLn/FYnDUT0/LdlgOecoUnTwbKE72snjpnrG4sXeNIcwdBNmVP5CSabxX1S1jWpQs0o2FAmXuYyVY6Uce4Z6qdQ6CFGiG5NEqkbMH27vcWuyJldE7aDK1MB06/WJPEV4xsvEIpaAjZ+mTpzmjob/THPPQaZR82UQheJG5i5djb9mtqIufu17M2wd1wwOO+ePLDQ6MHr9+Ct/VnVQCJvMIJKK/5Z1HTeGaXRHo2IQTV7MNbpREZVfuKl/0CuXgQ/oeXVwoRskHmSthOrnGjX6BSHLj9EceMhmOdHBSsLGxI1lDNp8b52ttcPO0T+OxmhF1g4s19BqTU88pHXS8rmf+iA8/w28WY6Kda3jdp9gWuTFo3mHNmWB9/riksoshWhzPBemBxPNWfNmSv+hu0Uyaw1sKLaXEKly35zvxHaxBFBPcYcQ5FmYr1fGEcKXOASh3KlfTS4j80DzV+Y8fQ0zX1ceIv2w9TDGSd7uYtAgmzoPfS7cqIPmCGSUSNBMtHkrrN1tp/oj0DfNTj9Y0rkWuVGwjMHPgrD2kk8tamLuHyO0fQFSJki2V8969czl25MtgkRnd5odVz4R3xWObzJgclewBWgpPnnhsIX3T0haxbP8YfuHwzH44HCMdJdx0V6qjmdOPVUlhmi6d9Mvy1hFJaznxXOyEYx3alP+C4Bkka+9ol6NjR6lDDn/W2Z7ckoByauCTq/2lZz2OEqbEO/o4Cdfwhk81z0dVKVm1kMSOwasVHCgcBbo8jTdQURHER1IRAWuVX/xODJF2w1Vnwkn8Zz9duGGqeLtwIeN1uOe3vIlGDK4Cuk7zvFAvWNZDZp9buVx3zEI7S1DPvuNEk5Wu9YjywcVvAfNtQrIaWBV2biYmC3PjreJPWtBxmOmy5+0gaNOOwl5WP31D+mRcczxfs1f85eMqrFufsOkywXM8cWNIFP/KlyUoNyVcbTZsM3/nlBMDRU2uwtMIDunhCrMTa2DUpYFnYj8Fy68k5lE+9WmPMsp/p6yS4T8Sg5WtXX8/KHKO3VDdnAginXhfc+zhTPxwvAKFibZ06ITf7GwtH96UJbLvOLl4PboYrZqpn++GhubKfH6WMaV5HxTjUdBGiW0WMj/gPehyvCKtrbvH6r/HPn9tzrR0vJCGpdOSGkmqS/LmVPcp42IhizjVZVG0zxR91lf95uN0lPKQ83gx3B7cCF03+8j/KnonpEBJb3uYmN4654Cr6eFHNrfPSbbTZNgvilkx5ywOAZmrZQzSmsv2X+vO/fEAj/8L1i9nqs+tG970b8H6RR2G8O1L/se9W1rydO9eezOg4Kdfu8RX8Rx32s25IsowsxwTpJlzBJo+ts/dZ/mcf3DceJBy4jsW2b+1HPNOs+Dw2UIaNCYZ8mNhYdfs3yeAavftvnsJhlWYFhB7mn9T60K1NC/3vQdcq3aHpv4HUEsDBBQAAgAIAJCuo0iV7pF+SwAAAGsAAAAbAAAAdW5pdmVyc2FsL3VuaXZlcnNhbC5wbmcueG1ss7GvyM1RKEstKs7Mz7NVMtQzULK34+WyKShKLctMLVeoAIoBBSFASaESyDVCcMszU0oygEIG5mYIwYzUzPSMElslCwNzuKA+0EwAUEsBAgAAFAACAAgAkK6jSA5qJE5iBAAABREAAB0AAAAAAAAAAQAAAAAAAAAAAHVuaXZlcnNhbC9jb21tb25fbWVzc2FnZXMubG5nUEsBAgAAFAACAAgAkK6jSAh+CyMpAwAAhgwAACcAAAAAAAAAAQAAAAAAnQQAAHVuaXZlcnNhbC9mbGFzaF9wdWJsaXNoaW5nX3NldHRpbmdzLnhtbFBLAQIAABQAAgAIAJCuo0i1/AlkugIAAFUKAAAhAAAAAAAAAAEAAAAAAAsIAAB1bml2ZXJzYWwvZmxhc2hfc2tpbl9zZXR0aW5ncy54bWxQSwECAAAUAAIACACQrqNIKpYPZ/4CAACXCwAAJgAAAAAAAAABAAAAAAAECwAAdW5pdmVyc2FsL2h0bWxfcHVibGlzaGluZ19zZXR0aW5ncy54bWxQSwECAAAUAAIACACQrqNIaHFSkZoBAAAfBgAAHwAAAAAAAAABAAAAAABGDgAAdW5pdmVyc2FsL2h0bWxfc2tpbl9zZXR0aW5ncy5qc1BLAQIAABQAAgAIAJCuo0g9PC/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/o+CAAAjyAAACkAAAAAAAAAAQAAAAAA6hQAAHVuaXZlcnNhbC9za2luX2N1c3RvbWl6YXRpb25fc2V0dGluZ3MueG1sUEsBAgAAFAACAAgAkK6jSCqKN+aHEQAA8GEAABcAAAAAAAAAAAAAAAAAbx0AAHVuaXZlcnNhbC91bml2ZXJzYWwucG5nUEsBAgAAFAACAAgAkK6jSJXukX5LAAAAawAAABsAAAAAAAAAAQAAAAAAKy8AAHVuaXZlcnNhbC91bml2ZXJzYWwucG5nLnhtbFBLBQYAAAAACwALAEkDAACvLwAAAAA="/>
  <p:tag name="ISPRING_PRESENTATION_TITLE" val="1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F:\我图VIP设计PPT上传\10月份上传文件\298"/>
  <p:tag name="ISPRING_FIRST_PUBLISH" val="1"/>
  <p:tag name="KSO_WPP_MARK_KEY" val="2f6244d0-4a88-48de-bf23-d10c41bee262"/>
  <p:tag name="COMMONDATA" val="eyJoZGlkIjoiYzc3ZDBmYTc2ZWViNGU5MGE0NGVhNTkyYmZhMGMyNTIifQ=="/>
</p:tagLst>
</file>

<file path=ppt/theme/theme1.xml><?xml version="1.0" encoding="utf-8"?>
<a:theme xmlns:a="http://schemas.openxmlformats.org/drawingml/2006/main" name="第一PPT，www.1ppt.com">
  <a:themeElements>
    <a:clrScheme name="自定义 9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A0000"/>
      </a:accent1>
      <a:accent2>
        <a:srgbClr val="FFC000"/>
      </a:accent2>
      <a:accent3>
        <a:srgbClr val="DA0000"/>
      </a:accent3>
      <a:accent4>
        <a:srgbClr val="FFC000"/>
      </a:accent4>
      <a:accent5>
        <a:srgbClr val="DA0000"/>
      </a:accent5>
      <a:accent6>
        <a:srgbClr val="FFC000"/>
      </a:accent6>
      <a:hlink>
        <a:srgbClr val="DA0000"/>
      </a:hlink>
      <a:folHlink>
        <a:srgbClr val="FFC00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1388</Words>
  <Application>WPS 演示</Application>
  <PresentationFormat>全屏显示(16:9)</PresentationFormat>
  <Paragraphs>145</Paragraphs>
  <Slides>17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Calibri</vt:lpstr>
      <vt:lpstr>Arial Unicode MS</vt:lpstr>
      <vt:lpstr>Arial Black</vt:lpstr>
      <vt:lpstr>Agency FB</vt:lpstr>
      <vt:lpstr>华文中宋</vt:lpstr>
      <vt:lpstr>仿宋</vt:lpstr>
      <vt:lpstr>华文楷体</vt:lpstr>
      <vt:lpstr>华文行楷</vt:lpstr>
      <vt:lpstr>华文隶书</vt:lpstr>
      <vt:lpstr>小标宋</vt:lpstr>
      <vt:lpstr>华文琥珀</vt:lpstr>
      <vt:lpstr>微软雅黑 Light</vt:lpstr>
      <vt:lpstr>幼圆</vt:lpstr>
      <vt:lpstr>新宋体</vt:lpstr>
      <vt:lpstr>楷体</vt:lpstr>
      <vt:lpstr>楷体_GB2312</vt:lpstr>
      <vt:lpstr>华文彩云</vt:lpstr>
      <vt:lpstr>华文仿宋</vt:lpstr>
      <vt:lpstr>华文宋体</vt:lpstr>
      <vt:lpstr>等线</vt:lpstr>
      <vt:lpstr>Times New Roman</vt:lpstr>
      <vt:lpstr>黑体</vt:lpstr>
      <vt:lpstr>仿宋_GB2312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治国理政第三卷学懂弄通做实</dc:title>
  <dc:creator>第一PPT</dc:creator>
  <cp:keywords>www.1ppt.com</cp:keywords>
  <dc:description>www.1ppt.com</dc:description>
  <cp:lastModifiedBy>SY2130109</cp:lastModifiedBy>
  <cp:revision>8</cp:revision>
  <dcterms:created xsi:type="dcterms:W3CDTF">2019-05-13T21:35:00Z</dcterms:created>
  <dcterms:modified xsi:type="dcterms:W3CDTF">2022-12-13T17:38:19Z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A0FE16AF056C47FFB1720E287F8AF9A1</vt:lpwstr>
  </property>
  <property fmtid="{D5CDD505-2E9C-101B-9397-08002B2CF9AE}" pid="3" name="KSOProductBuildVer">
    <vt:lpwstr>2052-11.1.0.12358</vt:lpwstr>
  </property>
</Properties>
</file>